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2" r:id="rId2"/>
    <p:sldId id="340" r:id="rId3"/>
    <p:sldId id="331" r:id="rId4"/>
    <p:sldId id="332" r:id="rId5"/>
    <p:sldId id="345" r:id="rId6"/>
    <p:sldId id="347" r:id="rId7"/>
    <p:sldId id="344" r:id="rId8"/>
    <p:sldId id="346" r:id="rId9"/>
    <p:sldId id="348" r:id="rId10"/>
    <p:sldId id="349" r:id="rId11"/>
    <p:sldId id="311" r:id="rId12"/>
    <p:sldId id="312" r:id="rId13"/>
    <p:sldId id="318" r:id="rId14"/>
    <p:sldId id="341" r:id="rId15"/>
    <p:sldId id="338" r:id="rId16"/>
    <p:sldId id="317" r:id="rId17"/>
    <p:sldId id="342" r:id="rId18"/>
    <p:sldId id="334" r:id="rId19"/>
    <p:sldId id="343" r:id="rId20"/>
    <p:sldId id="339" r:id="rId21"/>
    <p:sldId id="272" r:id="rId22"/>
    <p:sldId id="27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p:restoredTop sz="76097"/>
  </p:normalViewPr>
  <p:slideViewPr>
    <p:cSldViewPr>
      <p:cViewPr>
        <p:scale>
          <a:sx n="71" d="100"/>
          <a:sy n="71" d="100"/>
        </p:scale>
        <p:origin x="1576" y="480"/>
      </p:cViewPr>
      <p:guideLst>
        <p:guide orient="horz" pos="2160"/>
        <p:guide pos="2880"/>
      </p:guideLst>
    </p:cSldViewPr>
  </p:slideViewPr>
  <p:outlineViewPr>
    <p:cViewPr>
      <p:scale>
        <a:sx n="33" d="100"/>
        <a:sy n="33" d="100"/>
      </p:scale>
      <p:origin x="0" y="-86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6/6/17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bip.earlham.ac.uk/"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workshop , w</a:t>
            </a:r>
            <a:r>
              <a:rPr lang="en-US" dirty="0" smtClean="0"/>
              <a:t>e are going to interact with these</a:t>
            </a:r>
            <a:r>
              <a:rPr lang="en-US" baseline="0" dirty="0" smtClean="0"/>
              <a:t> tables of the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12</a:t>
            </a:fld>
            <a:endParaRPr lang="en-US"/>
          </a:p>
        </p:txBody>
      </p:sp>
    </p:spTree>
    <p:extLst>
      <p:ext uri="{BB962C8B-B14F-4D97-AF65-F5344CB8AC3E}">
        <p14:creationId xmlns:p14="http://schemas.microsoft.com/office/powerpoint/2010/main" val="204952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Population submission, we will  interact programmatically ,and in the Trial submission, we will interact with the database using the schema.</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manual should also be printed. The data we work with is available on </a:t>
            </a:r>
            <a:r>
              <a:rPr lang="en-US" dirty="0" err="1" smtClean="0"/>
              <a:t>github</a:t>
            </a:r>
            <a:r>
              <a:rPr lang="en-US" dirty="0" smtClean="0"/>
              <a:t>. Clone the repo as shown on the screenshot.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428804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workshop we will be using mock-datasets , with Line and cultivar names from a Diversity fixed foundation set established in 2009.</a:t>
            </a:r>
          </a:p>
          <a:p>
            <a:endParaRPr lang="en-US" baseline="0" dirty="0" smtClean="0"/>
          </a:p>
          <a:p>
            <a:r>
              <a:rPr lang="en-US" baseline="0" dirty="0" smtClean="0"/>
              <a:t>Imagine, you have retrieved some seeds from that set for an experiment.</a:t>
            </a:r>
          </a:p>
          <a:p>
            <a:r>
              <a:rPr lang="en-US" baseline="0" dirty="0" smtClean="0"/>
              <a:t>The mock data on the slide shows that the seed for the experiment has been bulked up at JIC in 2009.</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mock data has ben bulked in 2010 or at </a:t>
            </a:r>
            <a:r>
              <a:rPr lang="en-US" baseline="0" dirty="0" err="1" smtClean="0"/>
              <a:t>Rothamsted</a:t>
            </a:r>
            <a:r>
              <a:rPr lang="en-US" baseline="0" dirty="0" smtClean="0"/>
              <a:t> or Nottingham in other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account for the </a:t>
            </a:r>
            <a:r>
              <a:rPr lang="en-US" dirty="0" smtClean="0"/>
              <a:t>Genetic drift/</a:t>
            </a:r>
            <a:r>
              <a:rPr lang="en-US" baseline="0" dirty="0" smtClean="0"/>
              <a:t> selection/ cross-pollination/other problems could happen during bulking,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material may not be as “clean” as one thinks. Therefore, the accessions in the BIP are there to record this. Accessions are derived from the </a:t>
            </a:r>
            <a:r>
              <a:rPr lang="en-US" baseline="0" dirty="0" err="1" smtClean="0"/>
              <a:t>Isntitute</a:t>
            </a:r>
            <a:r>
              <a:rPr lang="en-US" baseline="0" dirty="0" smtClean="0"/>
              <a:t> where they have been bulked, the year they have been bulked, and the line name the seed originally came from.</a:t>
            </a:r>
          </a:p>
          <a:p>
            <a:endParaRPr lang="en-US" baseline="0"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a:t>
            </a:r>
            <a:r>
              <a:rPr lang="en-US" baseline="0" dirty="0" smtClean="0"/>
              <a:t>the  experimental population data</a:t>
            </a:r>
            <a:r>
              <a:rPr lang="en-US" baseline="0" dirty="0" smtClean="0"/>
              <a:t>, we go to </a:t>
            </a:r>
            <a:r>
              <a:rPr lang="en-US" baseline="0" dirty="0" err="1" smtClean="0"/>
              <a:t>bip.earlham.ac.uk</a:t>
            </a:r>
            <a:r>
              <a:rPr lang="en-US" baseline="0" dirty="0" smtClean="0"/>
              <a:t>, login and select </a:t>
            </a:r>
            <a:r>
              <a:rPr lang="en-US" baseline="0" dirty="0" smtClean="0"/>
              <a:t>population </a:t>
            </a:r>
            <a:r>
              <a:rPr lang="en-US" baseline="0" dirty="0" smtClean="0"/>
              <a:t>submission- START!</a:t>
            </a:r>
          </a:p>
          <a:p>
            <a:r>
              <a:rPr lang="en-US" baseline="0" dirty="0" smtClean="0"/>
              <a:t>I will do it </a:t>
            </a:r>
            <a:r>
              <a:rPr lang="en-US" baseline="0" dirty="0" smtClean="0"/>
              <a:t>myself while you work on it.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17</a:t>
            </a:fld>
            <a:endParaRPr lang="en-US"/>
          </a:p>
        </p:txBody>
      </p:sp>
    </p:spTree>
    <p:extLst>
      <p:ext uri="{BB962C8B-B14F-4D97-AF65-F5344CB8AC3E}">
        <p14:creationId xmlns:p14="http://schemas.microsoft.com/office/powerpoint/2010/main" val="162915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 among you and your partner which sheet you would</a:t>
            </a:r>
            <a:r>
              <a:rPr lang="en-US" baseline="0" dirty="0" smtClean="0"/>
              <a:t> like to submit- they are marked by 3_</a:t>
            </a:r>
          </a:p>
          <a:p>
            <a:r>
              <a:rPr lang="en-US" baseline="0" dirty="0" smtClean="0"/>
              <a:t>-</a:t>
            </a:r>
          </a:p>
          <a:p>
            <a:r>
              <a:rPr lang="en-US" dirty="0" smtClean="0"/>
              <a:t>You see that this is raw data that is going to be submitted to the BIP. You can</a:t>
            </a:r>
            <a:r>
              <a:rPr lang="en-US" baseline="0" dirty="0" smtClean="0"/>
              <a:t> see the experimental design, </a:t>
            </a:r>
            <a:r>
              <a:rPr lang="en-US" baseline="0" dirty="0" err="1" smtClean="0"/>
              <a:t>sample_id</a:t>
            </a:r>
            <a:r>
              <a:rPr lang="en-US" baseline="0" dirty="0" smtClean="0"/>
              <a:t>, cultivar information, and the traits that have been measured. </a:t>
            </a:r>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a:t>
            </a:r>
            <a:r>
              <a:rPr lang="en-US" baseline="0" dirty="0" smtClean="0"/>
              <a:t>trial data</a:t>
            </a:r>
            <a:r>
              <a:rPr lang="en-US" baseline="0" dirty="0" smtClean="0"/>
              <a:t>, we go to </a:t>
            </a:r>
            <a:r>
              <a:rPr lang="en-US" baseline="0" dirty="0" err="1" smtClean="0"/>
              <a:t>bip.earlham.ac.uk</a:t>
            </a:r>
            <a:r>
              <a:rPr lang="en-US" baseline="0" dirty="0" smtClean="0"/>
              <a:t>, login and select </a:t>
            </a:r>
            <a:r>
              <a:rPr lang="en-US" baseline="0" dirty="0" smtClean="0"/>
              <a:t>trial </a:t>
            </a:r>
            <a:r>
              <a:rPr lang="en-US" baseline="0" dirty="0" smtClean="0"/>
              <a:t>submission- START!</a:t>
            </a:r>
          </a:p>
          <a:p>
            <a:r>
              <a:rPr lang="en-US" baseline="0" dirty="0" smtClean="0"/>
              <a:t>I will do it </a:t>
            </a:r>
            <a:r>
              <a:rPr lang="en-US" baseline="0" dirty="0" smtClean="0"/>
              <a:t>myself while you work on it.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19</a:t>
            </a:fld>
            <a:endParaRPr lang="en-US"/>
          </a:p>
        </p:txBody>
      </p:sp>
    </p:spTree>
    <p:extLst>
      <p:ext uri="{BB962C8B-B14F-4D97-AF65-F5344CB8AC3E}">
        <p14:creationId xmlns:p14="http://schemas.microsoft.com/office/powerpoint/2010/main" val="1565024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baseline="0" dirty="0" smtClean="0"/>
          </a:p>
          <a:p>
            <a:r>
              <a:rPr lang="en-US" baseline="0" dirty="0" smtClean="0"/>
              <a:t>One can now </a:t>
            </a:r>
            <a:r>
              <a:rPr lang="en-US" baseline="0" dirty="0" smtClean="0"/>
              <a:t>obtain DOIs for datasets submitted to </a:t>
            </a:r>
            <a:r>
              <a:rPr lang="en-US" baseline="0" dirty="0" smtClean="0"/>
              <a:t>easily BIP to cite them in publications.</a:t>
            </a:r>
          </a:p>
          <a:p>
            <a:r>
              <a:rPr lang="en-US" baseline="0" dirty="0" smtClean="0"/>
              <a:t>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are working with the </a:t>
            </a:r>
            <a:r>
              <a:rPr lang="en-US" baseline="0" dirty="0" err="1" smtClean="0"/>
              <a:t>CyVerse</a:t>
            </a:r>
            <a:r>
              <a:rPr lang="en-US" baseline="0" dirty="0" smtClean="0"/>
              <a:t> team to integrate their analytics tools with the BIP.</a:t>
            </a:r>
          </a:p>
          <a:p>
            <a:r>
              <a:rPr lang="en-US" baseline="0" dirty="0" smtClean="0"/>
              <a:t>The first step is </a:t>
            </a:r>
            <a:r>
              <a:rPr lang="en-US" baseline="0" dirty="0" err="1" smtClean="0"/>
              <a:t>realised</a:t>
            </a:r>
            <a:r>
              <a:rPr lang="en-US" baseline="0" dirty="0" smtClean="0"/>
              <a:t>: using Retrieve brassica Phenotypes, one can download data from BIP into </a:t>
            </a:r>
            <a:r>
              <a:rPr lang="en-US" baseline="0" dirty="0" err="1" smtClean="0"/>
              <a:t>CyVerse</a:t>
            </a:r>
            <a:r>
              <a:rPr lang="en-US" baseline="0" dirty="0" smtClean="0"/>
              <a:t> for subsequent analysis.</a:t>
            </a:r>
          </a:p>
          <a:p>
            <a:endParaRPr lang="en-US" baseline="0" dirty="0" smtClean="0"/>
          </a:p>
          <a:p>
            <a:r>
              <a:rPr lang="en-US" baseline="0" dirty="0" smtClean="0"/>
              <a:t>In Beta version, we have a local Association analysis tool, called GWASSER, developed by Ben Ward, there will be more about this particular tool later.</a:t>
            </a:r>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4706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96253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53269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101239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app “Retrieve-Brassica-Phenotypes” imports </a:t>
            </a:r>
            <a:r>
              <a:rPr lang="en-US" sz="1200" b="0" i="0" kern="1200" dirty="0" err="1" smtClean="0">
                <a:solidFill>
                  <a:schemeClr val="tx1"/>
                </a:solidFill>
                <a:effectLst/>
                <a:latin typeface="+mn-lt"/>
                <a:ea typeface="+mn-ea"/>
                <a:cs typeface="+mn-cs"/>
              </a:rPr>
              <a:t>standardised</a:t>
            </a:r>
            <a:r>
              <a:rPr lang="en-US" sz="1200" b="0" i="0" kern="1200" dirty="0" smtClean="0">
                <a:solidFill>
                  <a:schemeClr val="tx1"/>
                </a:solidFill>
                <a:effectLst/>
                <a:latin typeface="+mn-lt"/>
                <a:ea typeface="+mn-ea"/>
                <a:cs typeface="+mn-cs"/>
              </a:rPr>
              <a:t> Brassica trait data from the </a:t>
            </a:r>
            <a:r>
              <a:rPr lang="en-US" sz="1200" b="0" i="0" u="none" strike="noStrike" kern="1200" dirty="0" smtClean="0">
                <a:solidFill>
                  <a:schemeClr val="tx1"/>
                </a:solidFill>
                <a:effectLst/>
                <a:latin typeface="+mn-lt"/>
                <a:ea typeface="+mn-ea"/>
                <a:cs typeface="+mn-cs"/>
                <a:hlinkClick r:id="rId3"/>
              </a:rPr>
              <a:t>Brassica Information Portal</a:t>
            </a:r>
            <a:r>
              <a:rPr lang="en-US" sz="1200" b="0" i="0" kern="1200" dirty="0" smtClean="0">
                <a:solidFill>
                  <a:schemeClr val="tx1"/>
                </a:solidFill>
                <a:effectLst/>
                <a:latin typeface="+mn-lt"/>
                <a:ea typeface="+mn-ea"/>
                <a:cs typeface="+mn-cs"/>
              </a:rPr>
              <a:t> (BIP) into </a:t>
            </a:r>
            <a:r>
              <a:rPr lang="en-US" sz="1200" b="0" i="0" kern="1200" dirty="0" err="1" smtClean="0">
                <a:solidFill>
                  <a:schemeClr val="tx1"/>
                </a:solidFill>
                <a:effectLst/>
                <a:latin typeface="+mn-lt"/>
                <a:ea typeface="+mn-ea"/>
                <a:cs typeface="+mn-cs"/>
              </a:rPr>
              <a:t>CyVerse</a:t>
            </a:r>
            <a:r>
              <a:rPr lang="en-US" sz="1200" b="0" i="0" kern="1200" dirty="0" smtClean="0">
                <a:solidFill>
                  <a:schemeClr val="tx1"/>
                </a:solidFill>
                <a:effectLst/>
                <a:latin typeface="+mn-lt"/>
                <a:ea typeface="+mn-ea"/>
                <a:cs typeface="+mn-cs"/>
              </a:rPr>
              <a:t>, so that the user can subsequently integrate this data into genotype-phenotype association analysis </a:t>
            </a:r>
            <a:r>
              <a:rPr lang="en-US" sz="1200" b="0" i="0" kern="1200" dirty="0" err="1" smtClean="0">
                <a:solidFill>
                  <a:schemeClr val="tx1"/>
                </a:solidFill>
                <a:effectLst/>
                <a:latin typeface="+mn-lt"/>
                <a:ea typeface="+mn-ea"/>
                <a:cs typeface="+mn-cs"/>
              </a:rPr>
              <a:t>worflows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CyVerse</a:t>
            </a:r>
            <a:r>
              <a:rPr lang="en-US" sz="1200" b="0" i="0" kern="1200" baseline="0" dirty="0" smtClean="0">
                <a:solidFill>
                  <a:schemeClr val="tx1"/>
                </a:solidFill>
                <a:effectLst/>
                <a:latin typeface="+mn-lt"/>
                <a:ea typeface="+mn-ea"/>
                <a:cs typeface="+mn-cs"/>
              </a:rPr>
              <a:t> has a documented variant calling workflow: https://</a:t>
            </a:r>
            <a:r>
              <a:rPr lang="en-US" sz="1200" b="0" i="0" kern="1200" baseline="0" dirty="0" err="1" smtClean="0">
                <a:solidFill>
                  <a:schemeClr val="tx1"/>
                </a:solidFill>
                <a:effectLst/>
                <a:latin typeface="+mn-lt"/>
                <a:ea typeface="+mn-ea"/>
                <a:cs typeface="+mn-cs"/>
              </a:rPr>
              <a:t>pods.iplantcollaborative.org</a:t>
            </a:r>
            <a:r>
              <a:rPr lang="en-US" sz="1200" b="0" i="0" kern="1200" baseline="0" dirty="0" smtClean="0">
                <a:solidFill>
                  <a:schemeClr val="tx1"/>
                </a:solidFill>
                <a:effectLst/>
                <a:latin typeface="+mn-lt"/>
                <a:ea typeface="+mn-ea"/>
                <a:cs typeface="+mn-cs"/>
              </a:rPr>
              <a:t>/wiki/display/~</a:t>
            </a:r>
            <a:r>
              <a:rPr lang="en-US" sz="1200" b="0" i="0" kern="1200" baseline="0" dirty="0" err="1" smtClean="0">
                <a:solidFill>
                  <a:schemeClr val="tx1"/>
                </a:solidFill>
                <a:effectLst/>
                <a:latin typeface="+mn-lt"/>
                <a:ea typeface="+mn-ea"/>
                <a:cs typeface="+mn-cs"/>
              </a:rPr>
              <a:t>luj</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Variant+Calling+Workflow</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dirty="0" err="1" smtClean="0"/>
              <a:t>CyVerse</a:t>
            </a:r>
            <a:r>
              <a:rPr lang="en-US" dirty="0" smtClean="0"/>
              <a:t> has some tools that help in the Association</a:t>
            </a:r>
            <a:r>
              <a:rPr lang="en-US" baseline="0" dirty="0" smtClean="0"/>
              <a:t> analysis workflow, but this is not yet properly documented, some tools are available in the discovery environment: </a:t>
            </a:r>
            <a:r>
              <a:rPr lang="en-US" dirty="0" smtClean="0"/>
              <a:t>https://</a:t>
            </a:r>
            <a:r>
              <a:rPr lang="en-US" dirty="0" err="1" smtClean="0"/>
              <a:t>pods.iplantcollaborative.org</a:t>
            </a:r>
            <a:r>
              <a:rPr lang="en-US" dirty="0" smtClean="0"/>
              <a:t>/wiki/display/Events/GWAS+-+MLM.</a:t>
            </a:r>
          </a:p>
          <a:p>
            <a:endParaRPr lang="en-US" dirty="0" smtClean="0"/>
          </a:p>
          <a:p>
            <a:r>
              <a:rPr lang="en-US" dirty="0" smtClean="0"/>
              <a:t>So</a:t>
            </a:r>
            <a:r>
              <a:rPr lang="en-US" baseline="0" dirty="0" smtClean="0"/>
              <a:t> this is still under construction, but you can try things out in the discovery environment, it is certainly helpful, as you get all the computing power for </a:t>
            </a:r>
            <a:r>
              <a:rPr lang="en-US" baseline="0" dirty="0" err="1" smtClean="0"/>
              <a:t>freeeee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31031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8</a:t>
            </a:fld>
            <a:endParaRPr lang="en-US"/>
          </a:p>
        </p:txBody>
      </p:sp>
    </p:spTree>
    <p:extLst>
      <p:ext uri="{BB962C8B-B14F-4D97-AF65-F5344CB8AC3E}">
        <p14:creationId xmlns:p14="http://schemas.microsoft.com/office/powerpoint/2010/main" val="1836098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Beneath the shiny web- interface  is a complicated system of tables, that interact.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11</a:t>
            </a:fld>
            <a:endParaRPr lang="en-US"/>
          </a:p>
        </p:txBody>
      </p:sp>
    </p:spTree>
    <p:extLst>
      <p:ext uri="{BB962C8B-B14F-4D97-AF65-F5344CB8AC3E}">
        <p14:creationId xmlns:p14="http://schemas.microsoft.com/office/powerpoint/2010/main" val="13882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14.emf"/><Relationship Id="rId5"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14.emf"/><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14.emf"/><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GAC/BIP_training" TargetMode="External"/><Relationship Id="rId4" Type="http://schemas.openxmlformats.org/officeDocument/2006/relationships/image" Target="../media/image49.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1.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bip@earlham.ac.u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24.jpg"/><Relationship Id="rId6" Type="http://schemas.openxmlformats.org/officeDocument/2006/relationships/image" Target="../media/image55.jp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 Type="http://schemas.openxmlformats.org/officeDocument/2006/relationships/slideLayout" Target="../slideLayouts/slideLayout14.xml"/><Relationship Id="rId2"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Tree>
    <p:extLst>
      <p:ext uri="{BB962C8B-B14F-4D97-AF65-F5344CB8AC3E}">
        <p14:creationId xmlns:p14="http://schemas.microsoft.com/office/powerpoint/2010/main" val="530695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051" y="2534715"/>
            <a:ext cx="4037163" cy="2406453"/>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4731" y="4636222"/>
            <a:ext cx="1105279" cy="537883"/>
          </a:xfrm>
          <a:prstGeom prst="rect">
            <a:avLst/>
          </a:prstGeom>
          <a:ln w="19050">
            <a:solidFill>
              <a:srgbClr val="C0000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646331"/>
          </a:xfrm>
          <a:prstGeom prst="rect">
            <a:avLst/>
          </a:prstGeom>
          <a:noFill/>
        </p:spPr>
        <p:txBody>
          <a:bodyPr wrap="square" rtlCol="0">
            <a:spAutoFit/>
          </a:bodyPr>
          <a:lstStyle/>
          <a:p>
            <a:r>
              <a:rPr lang="en-US" dirty="0" smtClean="0"/>
              <a:t>Programmatic </a:t>
            </a:r>
            <a:r>
              <a:rPr lang="en-US" dirty="0" smtClean="0"/>
              <a:t>submission</a:t>
            </a:r>
            <a:endParaRPr lang="en-US" dirty="0"/>
          </a:p>
        </p:txBody>
      </p:sp>
      <p:sp>
        <p:nvSpPr>
          <p:cNvPr id="24" name="TextBox 23"/>
          <p:cNvSpPr txBox="1"/>
          <p:nvPr/>
        </p:nvSpPr>
        <p:spPr>
          <a:xfrm>
            <a:off x="2824702" y="5296759"/>
            <a:ext cx="2683401" cy="369332"/>
          </a:xfrm>
          <a:prstGeom prst="rect">
            <a:avLst/>
          </a:prstGeom>
          <a:noFill/>
        </p:spPr>
        <p:txBody>
          <a:bodyPr wrap="square" rtlCol="0">
            <a:spAutoFit/>
          </a:bodyPr>
          <a:lstStyle/>
          <a:p>
            <a:r>
              <a:rPr lang="en-US" dirty="0" smtClean="0"/>
              <a:t>Wizard based </a:t>
            </a:r>
            <a:r>
              <a:rPr lang="en-US" dirty="0" smtClean="0"/>
              <a:t>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
        <p:nvSpPr>
          <p:cNvPr id="3" name="Rectangle 2"/>
          <p:cNvSpPr/>
          <p:nvPr/>
        </p:nvSpPr>
        <p:spPr>
          <a:xfrm>
            <a:off x="405880" y="3303679"/>
            <a:ext cx="8352928" cy="25735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to workshop material</a:t>
            </a:r>
            <a:endParaRPr lang="en-US" dirty="0"/>
          </a:p>
        </p:txBody>
      </p:sp>
      <p:sp>
        <p:nvSpPr>
          <p:cNvPr id="3" name="Content Placeholder 2"/>
          <p:cNvSpPr>
            <a:spLocks noGrp="1"/>
          </p:cNvSpPr>
          <p:nvPr>
            <p:ph idx="1"/>
          </p:nvPr>
        </p:nvSpPr>
        <p:spPr>
          <a:xfrm>
            <a:off x="385595" y="1880828"/>
            <a:ext cx="8352928" cy="3168352"/>
          </a:xfrm>
        </p:spPr>
        <p:txBody>
          <a:bodyPr/>
          <a:lstStyle/>
          <a:p>
            <a:r>
              <a:rPr lang="en-US" dirty="0" smtClean="0"/>
              <a:t>Please </a:t>
            </a:r>
            <a:r>
              <a:rPr lang="en-US" dirty="0"/>
              <a:t>follow the link </a:t>
            </a:r>
            <a:r>
              <a:rPr lang="en-US" dirty="0">
                <a:hlinkClick r:id="rId3"/>
              </a:rPr>
              <a:t>https://</a:t>
            </a:r>
            <a:r>
              <a:rPr lang="en-US" dirty="0" smtClean="0">
                <a:hlinkClick r:id="rId3"/>
              </a:rPr>
              <a:t>github.com/TGAC/BIP_training</a:t>
            </a:r>
            <a:r>
              <a:rPr lang="en-US" dirty="0" smtClean="0"/>
              <a:t>.</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3139188"/>
            <a:ext cx="4536504" cy="2728956"/>
          </a:xfrm>
          <a:prstGeom prst="rect">
            <a:avLst/>
          </a:prstGeom>
        </p:spPr>
      </p:pic>
      <p:cxnSp>
        <p:nvCxnSpPr>
          <p:cNvPr id="7" name="Straight Arrow Connector 6"/>
          <p:cNvCxnSpPr/>
          <p:nvPr/>
        </p:nvCxnSpPr>
        <p:spPr>
          <a:xfrm flipH="1" flipV="1">
            <a:off x="6372200" y="4869160"/>
            <a:ext cx="432048"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752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4" name="Content Placeholder 3"/>
          <p:cNvSpPr>
            <a:spLocks noGrp="1"/>
          </p:cNvSpPr>
          <p:nvPr>
            <p:ph idx="10"/>
          </p:nvPr>
        </p:nvSpPr>
        <p:spPr/>
        <p:txBody>
          <a:bodyPr/>
          <a:lstStyle/>
          <a:p>
            <a:r>
              <a:rPr lang="en-US" dirty="0" smtClean="0"/>
              <a:t>Any questions with regard to software download?</a:t>
            </a:r>
          </a:p>
          <a:p>
            <a:r>
              <a:rPr lang="en-US" dirty="0" smtClean="0"/>
              <a:t>BIP-user account  created?</a:t>
            </a:r>
            <a:endParaRPr lang="en-US" dirty="0"/>
          </a:p>
        </p:txBody>
      </p:sp>
    </p:spTree>
    <p:extLst>
      <p:ext uri="{BB962C8B-B14F-4D97-AF65-F5344CB8AC3E}">
        <p14:creationId xmlns:p14="http://schemas.microsoft.com/office/powerpoint/2010/main" val="635620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Brassica </a:t>
            </a:r>
            <a:r>
              <a:rPr lang="en-GB" sz="2000" dirty="0" err="1" smtClean="0"/>
              <a:t>napus</a:t>
            </a:r>
            <a:r>
              <a:rPr lang="en-GB" sz="2000" dirty="0" smtClean="0"/>
              <a:t> Diversity fixed foundation set  -&gt; line names</a:t>
            </a:r>
          </a:p>
          <a:p>
            <a:pPr marL="342900" indent="-342900">
              <a:buFont typeface="Arial" charset="0"/>
              <a:buChar char="•"/>
            </a:pPr>
            <a:r>
              <a:rPr lang="en-GB" sz="2000" dirty="0" smtClean="0"/>
              <a:t>Seed bulked up at JIC in 2009 </a:t>
            </a:r>
          </a:p>
          <a:p>
            <a:pPr marL="342900" indent="-342900">
              <a:buFont typeface="Arial" charset="0"/>
              <a:buChar char="•"/>
            </a:pPr>
            <a:r>
              <a:rPr lang="en-GB" sz="2000" dirty="0" smtClean="0"/>
              <a:t>Assign identifier to the germplasm used</a:t>
            </a:r>
          </a:p>
          <a:p>
            <a:pPr marL="342900" indent="-342900">
              <a:buFont typeface="Wingdings" charset="2"/>
              <a:buChar char="Ø"/>
            </a:pPr>
            <a:r>
              <a:rPr lang="en-GB" sz="2000" dirty="0" smtClean="0"/>
              <a:t>Nomenclature for Accession</a:t>
            </a:r>
            <a:r>
              <a:rPr lang="en-GB" sz="2000" dirty="0" smtClean="0"/>
              <a:t>: &lt;</a:t>
            </a:r>
            <a:r>
              <a:rPr lang="en-GB" sz="2000" dirty="0" smtClean="0"/>
              <a:t>Institute abbr.&gt;&lt;YY&gt;_&lt;line name&gt;</a:t>
            </a:r>
          </a:p>
          <a:p>
            <a:pPr marL="342900" indent="-342900">
              <a:buFont typeface="Arial" charset="0"/>
              <a:buChar char="•"/>
            </a:pPr>
            <a:endParaRPr lang="en-GB" sz="2000" dirty="0"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1829127"/>
            <a:ext cx="5021066" cy="3024843"/>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a:t>
            </a:r>
            <a:r>
              <a:rPr lang="en-GB" dirty="0" smtClean="0"/>
              <a:t>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Population Submission </a:t>
            </a:r>
            <a:r>
              <a:rPr lang="en-US" dirty="0" smtClean="0"/>
              <a:t>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603" y="1939088"/>
            <a:ext cx="4674745" cy="2786500"/>
          </a:xfrm>
          <a:prstGeom prst="rect">
            <a:avLst/>
          </a:prstGeom>
        </p:spPr>
      </p:pic>
      <p:sp>
        <p:nvSpPr>
          <p:cNvPr id="9" name="Rectangle 8"/>
          <p:cNvSpPr/>
          <p:nvPr/>
        </p:nvSpPr>
        <p:spPr>
          <a:xfrm>
            <a:off x="3142184" y="3332338"/>
            <a:ext cx="1357808"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20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 </a:t>
            </a:r>
            <a:endParaRPr lang="en-GB" dirty="0"/>
          </a:p>
        </p:txBody>
      </p:sp>
      <p:sp>
        <p:nvSpPr>
          <p:cNvPr id="4" name="Content Placeholder 3"/>
          <p:cNvSpPr>
            <a:spLocks noGrp="1"/>
          </p:cNvSpPr>
          <p:nvPr>
            <p:ph idx="10"/>
          </p:nvPr>
        </p:nvSpPr>
        <p:spPr>
          <a:xfrm>
            <a:off x="179512" y="1308110"/>
            <a:ext cx="4176464" cy="3896883"/>
          </a:xfrm>
        </p:spPr>
        <p:txBody>
          <a:bodyPr>
            <a:normAutofit lnSpcReduction="10000"/>
          </a:bodyPr>
          <a:lstStyle/>
          <a:p>
            <a:pPr marL="342900" indent="-342900">
              <a:buFont typeface="Arial" charset="0"/>
              <a:buChar char="•"/>
            </a:pPr>
            <a:r>
              <a:rPr lang="en-GB" dirty="0" smtClean="0"/>
              <a:t>19 Accessions</a:t>
            </a:r>
            <a:endParaRPr lang="en-GB" dirty="0" smtClean="0"/>
          </a:p>
          <a:p>
            <a:pPr marL="342900" indent="-342900">
              <a:buFont typeface="Arial" charset="0"/>
              <a:buChar char="•"/>
            </a:pPr>
            <a:r>
              <a:rPr lang="en-GB" dirty="0" smtClean="0"/>
              <a:t>2 </a:t>
            </a:r>
            <a:r>
              <a:rPr lang="en-GB" dirty="0" err="1" smtClean="0"/>
              <a:t>polytunnels</a:t>
            </a:r>
            <a:r>
              <a:rPr lang="en-GB" dirty="0" smtClean="0"/>
              <a:t>, 3 reps, sub-blocks, pots</a:t>
            </a:r>
          </a:p>
          <a:p>
            <a:pPr marL="342900" indent="-342900">
              <a:buFont typeface="Arial" charset="0"/>
              <a:buChar char="•"/>
            </a:pPr>
            <a:r>
              <a:rPr lang="en-GB" dirty="0" smtClean="0"/>
              <a:t>Morphological and biochemical traits measured</a:t>
            </a:r>
          </a:p>
          <a:p>
            <a:pPr marL="342900" indent="-342900">
              <a:buFont typeface="Arial" charset="0"/>
              <a:buChar char="•"/>
            </a:pPr>
            <a:r>
              <a:rPr lang="en-GB" dirty="0" smtClean="0"/>
              <a:t>(each group of 2 has a trial data sheet each to work with)</a:t>
            </a:r>
          </a:p>
          <a:p>
            <a:pPr marL="342900" indent="-342900">
              <a:buFont typeface="Arial" charset="0"/>
              <a:buChar char="•"/>
            </a:pPr>
            <a:r>
              <a:rPr lang="en-GB" dirty="0" smtClean="0"/>
              <a:t>Submit 3 trait measurements/trial sheet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613" y="1628800"/>
            <a:ext cx="4795559" cy="3020504"/>
          </a:xfrm>
          <a:prstGeom prst="rect">
            <a:avLst/>
          </a:prstGeom>
        </p:spPr>
      </p:pic>
      <p:sp>
        <p:nvSpPr>
          <p:cNvPr id="6" name="TextBox 5"/>
          <p:cNvSpPr txBox="1"/>
          <p:nvPr/>
        </p:nvSpPr>
        <p:spPr>
          <a:xfrm>
            <a:off x="7070794" y="4649304"/>
            <a:ext cx="1890261" cy="461665"/>
          </a:xfrm>
          <a:prstGeom prst="rect">
            <a:avLst/>
          </a:prstGeom>
          <a:noFill/>
        </p:spPr>
        <p:txBody>
          <a:bodyPr wrap="none" rtlCol="0">
            <a:spAutoFit/>
          </a:bodyPr>
          <a:lstStyle/>
          <a:p>
            <a:r>
              <a:rPr lang="en-US" sz="1200" dirty="0" smtClean="0"/>
              <a:t>Files 3_Trial_data_biochem</a:t>
            </a:r>
          </a:p>
          <a:p>
            <a:r>
              <a:rPr lang="en-US" sz="1200" dirty="0" smtClean="0"/>
              <a:t>         3_Trial_data_morph</a:t>
            </a:r>
            <a:endParaRPr lang="en-US" sz="1200" dirty="0"/>
          </a:p>
        </p:txBody>
      </p:sp>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a:t>
            </a:r>
            <a:r>
              <a:rPr lang="en-GB" dirty="0" smtClean="0"/>
              <a:t>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Trial Submission </a:t>
            </a:r>
            <a:r>
              <a:rPr lang="en-US" dirty="0" smtClean="0"/>
              <a:t>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603" y="1939088"/>
            <a:ext cx="4674745" cy="2786500"/>
          </a:xfrm>
          <a:prstGeom prst="rect">
            <a:avLst/>
          </a:prstGeom>
        </p:spPr>
      </p:pic>
      <p:sp>
        <p:nvSpPr>
          <p:cNvPr id="9" name="Rectangle 8"/>
          <p:cNvSpPr/>
          <p:nvPr/>
        </p:nvSpPr>
        <p:spPr>
          <a:xfrm>
            <a:off x="3142184" y="3332338"/>
            <a:ext cx="1357808"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8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201" y="6186715"/>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3157" y="4646270"/>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080922" y="3393100"/>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5" y="4755849"/>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960" y="4438335"/>
            <a:ext cx="1767957" cy="550337"/>
          </a:xfrm>
          <a:prstGeom prst="rect">
            <a:avLst/>
          </a:prstGeom>
        </p:spPr>
      </p:pic>
      <p:sp>
        <p:nvSpPr>
          <p:cNvPr id="16" name="Rectangle 15"/>
          <p:cNvSpPr/>
          <p:nvPr/>
        </p:nvSpPr>
        <p:spPr>
          <a:xfrm>
            <a:off x="-32336" y="4302839"/>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5699348" y="3385797"/>
            <a:ext cx="133006" cy="656242"/>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4555266" y="2213170"/>
            <a:ext cx="3113411" cy="1424426"/>
            <a:chOff x="5662402" y="2731768"/>
            <a:chExt cx="3113411" cy="1424426"/>
          </a:xfrm>
        </p:grpSpPr>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8027" y="2930293"/>
              <a:ext cx="1514387" cy="577467"/>
            </a:xfrm>
            <a:prstGeom prst="rect">
              <a:avLst/>
            </a:prstGeom>
          </p:spPr>
        </p:pic>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52100"/>
              <a:ext cx="1483759" cy="1260546"/>
            </a:xfrm>
            <a:prstGeom prst="rect">
              <a:avLst/>
            </a:prstGeom>
          </p:spPr>
        </p:pic>
        <p:sp>
          <p:nvSpPr>
            <p:cNvPr id="20" name="Rectangle 19"/>
            <p:cNvSpPr/>
            <p:nvPr/>
          </p:nvSpPr>
          <p:spPr>
            <a:xfrm>
              <a:off x="5662402" y="2731768"/>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50515" y="5383796"/>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61101"/>
            <a:ext cx="603329" cy="569375"/>
          </a:xfrm>
          <a:prstGeom prst="rect">
            <a:avLst/>
          </a:prstGeom>
        </p:spPr>
      </p:pic>
      <p:pic>
        <p:nvPicPr>
          <p:cNvPr id="5" name="Picture 4"/>
          <p:cNvPicPr>
            <a:picLocks noChangeAspect="1"/>
          </p:cNvPicPr>
          <p:nvPr/>
        </p:nvPicPr>
        <p:blipFill>
          <a:blip r:embed="rId14"/>
          <a:stretch>
            <a:fillRect/>
          </a:stretch>
        </p:blipFill>
        <p:spPr>
          <a:xfrm>
            <a:off x="3649864" y="2530668"/>
            <a:ext cx="618883" cy="764321"/>
          </a:xfrm>
          <a:prstGeom prst="rect">
            <a:avLst/>
          </a:prstGeom>
        </p:spPr>
      </p:pic>
      <p:cxnSp>
        <p:nvCxnSpPr>
          <p:cNvPr id="24" name="Straight Arrow Connector 23"/>
          <p:cNvCxnSpPr/>
          <p:nvPr/>
        </p:nvCxnSpPr>
        <p:spPr>
          <a:xfrm flipH="1">
            <a:off x="3100868" y="3021133"/>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44333" y="4694963"/>
            <a:ext cx="820137" cy="2859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326142"/>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209337"/>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5772" y="5614639"/>
            <a:ext cx="1514123" cy="476857"/>
          </a:xfrm>
          <a:prstGeom prst="rect">
            <a:avLst/>
          </a:prstGeom>
        </p:spPr>
      </p:pic>
      <p:cxnSp>
        <p:nvCxnSpPr>
          <p:cNvPr id="32" name="Straight Arrow Connector 31"/>
          <p:cNvCxnSpPr/>
          <p:nvPr/>
        </p:nvCxnSpPr>
        <p:spPr>
          <a:xfrm flipH="1">
            <a:off x="3904610" y="5134526"/>
            <a:ext cx="677734" cy="6075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580420" y="5158896"/>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61311" y="6344367"/>
            <a:ext cx="1179358" cy="303774"/>
          </a:xfrm>
          <a:prstGeom prst="rect">
            <a:avLst/>
          </a:prstGeom>
          <a:ln w="38100">
            <a:solidFill>
              <a:srgbClr val="C00000"/>
            </a:solidFill>
          </a:ln>
        </p:spPr>
      </p:pic>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90343" y="4499830"/>
            <a:ext cx="1959437" cy="559839"/>
          </a:xfrm>
          <a:prstGeom prst="rect">
            <a:avLst/>
          </a:prstGeom>
          <a:ln w="28575">
            <a:solidFill>
              <a:srgbClr val="92D050"/>
            </a:solidFill>
          </a:ln>
        </p:spPr>
      </p:pic>
      <p:pic>
        <p:nvPicPr>
          <p:cNvPr id="33" name="Content Placeholder 4"/>
          <p:cNvPicPr>
            <a:picLocks noGrp="1" noChangeAspect="1"/>
          </p:cNvPicPr>
          <p:nvPr>
            <p:ph idx="1"/>
          </p:nvPr>
        </p:nvPicPr>
        <p:blipFill>
          <a:blip r:embed="rId18">
            <a:extLst>
              <a:ext uri="{28A0092B-C50C-407E-A947-70E740481C1C}">
                <a14:useLocalDpi xmlns:a14="http://schemas.microsoft.com/office/drawing/2010/main" val="0"/>
              </a:ext>
            </a:extLst>
          </a:blip>
          <a:stretch>
            <a:fillRect/>
          </a:stretch>
        </p:blipFill>
        <p:spPr>
          <a:xfrm>
            <a:off x="7339938" y="3236551"/>
            <a:ext cx="1657985" cy="1066288"/>
          </a:xfrm>
          <a:ln w="28575">
            <a:solidFill>
              <a:srgbClr val="92D050"/>
            </a:solidFill>
          </a:ln>
        </p:spPr>
      </p:pic>
    </p:spTree>
    <p:extLst>
      <p:ext uri="{BB962C8B-B14F-4D97-AF65-F5344CB8AC3E}">
        <p14:creationId xmlns:p14="http://schemas.microsoft.com/office/powerpoint/2010/main" val="18562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28" grpId="1" animBg="1"/>
      <p:bldP spid="30" grpId="1" animBg="1"/>
      <p:bldP spid="3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on the submission process and the workshop is welcome!</a:t>
            </a:r>
            <a:endParaRPr lang="en-US" dirty="0"/>
          </a:p>
        </p:txBody>
      </p:sp>
      <p:sp>
        <p:nvSpPr>
          <p:cNvPr id="3" name="Content Placeholder 2"/>
          <p:cNvSpPr>
            <a:spLocks noGrp="1"/>
          </p:cNvSpPr>
          <p:nvPr>
            <p:ph idx="1"/>
          </p:nvPr>
        </p:nvSpPr>
        <p:spPr/>
        <p:txBody>
          <a:bodyPr/>
          <a:lstStyle/>
          <a:p>
            <a:r>
              <a:rPr lang="en-US" dirty="0" smtClean="0"/>
              <a:t>Follow the BIP on Twitter: @</a:t>
            </a:r>
            <a:r>
              <a:rPr lang="en-US" dirty="0" err="1" smtClean="0"/>
              <a:t>BrassicaP</a:t>
            </a:r>
            <a:endParaRPr lang="en-US" dirty="0"/>
          </a:p>
        </p:txBody>
      </p:sp>
      <p:sp>
        <p:nvSpPr>
          <p:cNvPr id="4" name="Content Placeholder 3"/>
          <p:cNvSpPr>
            <a:spLocks noGrp="1"/>
          </p:cNvSpPr>
          <p:nvPr>
            <p:ph idx="10"/>
          </p:nvPr>
        </p:nvSpPr>
        <p:spPr/>
        <p:txBody>
          <a:bodyPr/>
          <a:lstStyle/>
          <a:p>
            <a:r>
              <a:rPr lang="en-US" dirty="0" smtClean="0"/>
              <a:t>Please send me an email to </a:t>
            </a:r>
            <a:r>
              <a:rPr lang="en-US" dirty="0" smtClean="0">
                <a:hlinkClick r:id="rId2"/>
              </a:rPr>
              <a:t>bip@earlham.ac.uk</a:t>
            </a:r>
            <a:endParaRPr lang="en-US" dirty="0" smtClean="0"/>
          </a:p>
          <a:p>
            <a:r>
              <a:rPr lang="en-US" dirty="0" smtClean="0"/>
              <a:t>Or talk to me after the workshop</a:t>
            </a:r>
          </a:p>
          <a:p>
            <a:endParaRPr lang="en-US" dirty="0" smtClean="0"/>
          </a:p>
        </p:txBody>
      </p:sp>
      <p:sp>
        <p:nvSpPr>
          <p:cNvPr id="5" name="Content Placeholder 3"/>
          <p:cNvSpPr txBox="1">
            <a:spLocks/>
          </p:cNvSpPr>
          <p:nvPr/>
        </p:nvSpPr>
        <p:spPr>
          <a:xfrm>
            <a:off x="395536" y="3671900"/>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t>Thank you for attending!</a:t>
            </a:r>
          </a:p>
          <a:p>
            <a:endParaRPr lang="en-US" dirty="0" smtClean="0"/>
          </a:p>
        </p:txBody>
      </p:sp>
    </p:spTree>
    <p:extLst>
      <p:ext uri="{BB962C8B-B14F-4D97-AF65-F5344CB8AC3E}">
        <p14:creationId xmlns:p14="http://schemas.microsoft.com/office/powerpoint/2010/main" val="2438080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477328"/>
          </a:xfrm>
          <a:prstGeom prst="rect">
            <a:avLst/>
          </a:prstGeom>
          <a:noFill/>
        </p:spPr>
        <p:txBody>
          <a:bodyPr wrap="square" rtlCol="0">
            <a:spAutoFit/>
          </a:bodyPr>
          <a:lstStyle/>
          <a:p>
            <a:r>
              <a:rPr lang="en-US" dirty="0" smtClean="0"/>
              <a:t>Perform on-the-fly statistical analysis of phenotypic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0" y="-114210"/>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364745"/>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588481" y="74466"/>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3319" y="3138696"/>
            <a:ext cx="3064390" cy="1699426"/>
          </a:xfrm>
          <a:prstGeom prst="rect">
            <a:avLst/>
          </a:prstGeom>
          <a:ln>
            <a:solidFill>
              <a:schemeClr val="tx1"/>
            </a:solidFill>
          </a:ln>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66" y="3241121"/>
            <a:ext cx="3799208" cy="1949159"/>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63263">
            <a:off x="2073384" y="4174527"/>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Standardisation</a:t>
            </a:r>
            <a:r>
              <a:rPr lang="en-US" dirty="0" smtClean="0"/>
              <a:t> and integration efforts</a:t>
            </a:r>
            <a:endParaRPr lang="en-US" dirty="0"/>
          </a:p>
        </p:txBody>
      </p:sp>
      <p:sp>
        <p:nvSpPr>
          <p:cNvPr id="4" name="Content Placeholder 3"/>
          <p:cNvSpPr>
            <a:spLocks noGrp="1"/>
          </p:cNvSpPr>
          <p:nvPr>
            <p:ph idx="10"/>
          </p:nvPr>
        </p:nvSpPr>
        <p:spPr>
          <a:xfrm>
            <a:off x="372054" y="944143"/>
            <a:ext cx="8352928" cy="1080120"/>
          </a:xfrm>
        </p:spPr>
        <p:txBody>
          <a:bodyPr/>
          <a:lstStyle/>
          <a:p>
            <a:r>
              <a:rPr lang="en-US" dirty="0" smtClean="0"/>
              <a:t>BRATO- Brassica Trait Ontology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533" y="3163973"/>
            <a:ext cx="3923928" cy="2686441"/>
          </a:xfrm>
          <a:prstGeom prst="rect">
            <a:avLst/>
          </a:prstGeom>
        </p:spPr>
      </p:pic>
      <p:sp>
        <p:nvSpPr>
          <p:cNvPr id="8" name="TextBox 7"/>
          <p:cNvSpPr txBox="1"/>
          <p:nvPr/>
        </p:nvSpPr>
        <p:spPr>
          <a:xfrm>
            <a:off x="550523" y="5628167"/>
            <a:ext cx="3816424" cy="369332"/>
          </a:xfrm>
          <a:prstGeom prst="rect">
            <a:avLst/>
          </a:prstGeom>
          <a:noFill/>
        </p:spPr>
        <p:txBody>
          <a:bodyPr wrap="square" rtlCol="0">
            <a:spAutoFit/>
          </a:bodyPr>
          <a:lstStyle/>
          <a:p>
            <a:r>
              <a:rPr lang="en-US" dirty="0" smtClean="0"/>
              <a:t>167 Traits defined </a:t>
            </a:r>
            <a:r>
              <a:rPr lang="mr-IN" dirty="0" smtClean="0"/>
              <a:t>–</a:t>
            </a:r>
            <a:r>
              <a:rPr lang="en-US" dirty="0" smtClean="0"/>
              <a:t> any more traits ??</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291" y="1722299"/>
            <a:ext cx="2705100" cy="10033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82" y="1659650"/>
            <a:ext cx="4927019" cy="138928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46" y="3317197"/>
            <a:ext cx="4889655" cy="2140727"/>
          </a:xfrm>
          <a:prstGeom prst="rect">
            <a:avLst/>
          </a:prstGeom>
        </p:spPr>
      </p:pic>
      <p:sp>
        <p:nvSpPr>
          <p:cNvPr id="11" name="Down Arrow 10"/>
          <p:cNvSpPr/>
          <p:nvPr/>
        </p:nvSpPr>
        <p:spPr>
          <a:xfrm>
            <a:off x="477306" y="2946952"/>
            <a:ext cx="471816" cy="511444"/>
          </a:xfrm>
          <a:prstGeom prst="downArrow">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rot="20180213">
            <a:off x="2018875" y="3037330"/>
            <a:ext cx="334668" cy="452386"/>
          </a:xfrm>
          <a:prstGeom prst="downArrow">
            <a:avLst/>
          </a:pr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3409771" y="2951744"/>
            <a:ext cx="340962" cy="511444"/>
          </a:xfrm>
          <a:prstGeom prst="downArrow">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rot="13317652" flipH="1" flipV="1">
            <a:off x="4608914" y="2937542"/>
            <a:ext cx="348464" cy="554966"/>
          </a:xfrm>
          <a:prstGeom prst="downArrow">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476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Standardisation</a:t>
            </a:r>
            <a:r>
              <a:rPr lang="en-US" dirty="0" smtClean="0"/>
              <a:t> and integration efforts</a:t>
            </a:r>
            <a:endParaRPr lang="en-US" dirty="0"/>
          </a:p>
        </p:txBody>
      </p:sp>
      <p:sp>
        <p:nvSpPr>
          <p:cNvPr id="4" name="Content Placeholder 3"/>
          <p:cNvSpPr>
            <a:spLocks noGrp="1"/>
          </p:cNvSpPr>
          <p:nvPr>
            <p:ph idx="10"/>
          </p:nvPr>
        </p:nvSpPr>
        <p:spPr>
          <a:xfrm>
            <a:off x="372054" y="944143"/>
            <a:ext cx="8352928" cy="1080120"/>
          </a:xfrm>
        </p:spPr>
        <p:txBody>
          <a:bodyPr/>
          <a:lstStyle/>
          <a:p>
            <a:r>
              <a:rPr lang="en-US" dirty="0"/>
              <a:t>Carlos- mention MIAPPE , </a:t>
            </a:r>
            <a:r>
              <a:rPr lang="en-US" dirty="0" err="1"/>
              <a:t>BRApi</a:t>
            </a:r>
            <a:r>
              <a:rPr lang="en-US" dirty="0"/>
              <a:t> </a:t>
            </a:r>
          </a:p>
        </p:txBody>
      </p:sp>
    </p:spTree>
    <p:extLst>
      <p:ext uri="{BB962C8B-B14F-4D97-AF65-F5344CB8AC3E}">
        <p14:creationId xmlns:p14="http://schemas.microsoft.com/office/powerpoint/2010/main" val="212674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 integration with </a:t>
            </a:r>
            <a:r>
              <a:rPr lang="en-US" dirty="0" err="1" smtClean="0"/>
              <a:t>CyVerse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9712" y="2555776"/>
            <a:ext cx="4926976" cy="3168650"/>
          </a:xfrm>
        </p:spPr>
      </p:pic>
      <p:sp>
        <p:nvSpPr>
          <p:cNvPr id="4" name="Content Placeholder 3"/>
          <p:cNvSpPr>
            <a:spLocks noGrp="1"/>
          </p:cNvSpPr>
          <p:nvPr>
            <p:ph idx="10"/>
          </p:nvPr>
        </p:nvSpPr>
        <p:spPr/>
        <p:txBody>
          <a:bodyPr/>
          <a:lstStyle/>
          <a:p>
            <a:r>
              <a:rPr lang="en-US" dirty="0"/>
              <a:t>http://</a:t>
            </a:r>
            <a:r>
              <a:rPr lang="en-US" dirty="0" err="1"/>
              <a:t>cyverseuk.org</a:t>
            </a:r>
            <a:r>
              <a:rPr lang="en-US" dirty="0"/>
              <a:t>/applications/by-</a:t>
            </a:r>
            <a:r>
              <a:rPr lang="en-US" dirty="0" err="1"/>
              <a:t>earlham</a:t>
            </a:r>
            <a:r>
              <a:rPr lang="en-US" dirty="0"/>
              <a:t>-institute/retrieve-brassica-phenotypes/</a:t>
            </a:r>
          </a:p>
        </p:txBody>
      </p:sp>
    </p:spTree>
    <p:extLst>
      <p:ext uri="{BB962C8B-B14F-4D97-AF65-F5344CB8AC3E}">
        <p14:creationId xmlns:p14="http://schemas.microsoft.com/office/powerpoint/2010/main" val="990676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32" y="517540"/>
            <a:ext cx="8352928" cy="1143000"/>
          </a:xfrm>
        </p:spPr>
        <p:txBody>
          <a:bodyPr/>
          <a:lstStyle/>
          <a:p>
            <a:r>
              <a:rPr lang="en-US" dirty="0" smtClean="0"/>
              <a:t>In-house on the fly </a:t>
            </a:r>
            <a:r>
              <a:rPr lang="en-US" dirty="0"/>
              <a:t>a</a:t>
            </a:r>
            <a:r>
              <a:rPr lang="en-US" dirty="0" smtClean="0"/>
              <a:t>ssociation analysis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3" y="1200381"/>
            <a:ext cx="4248472" cy="1213849"/>
          </a:xfrm>
          <a:prstGeom prst="rect">
            <a:avLst/>
          </a:prstGeom>
          <a:ln w="28575">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636912"/>
            <a:ext cx="4674745" cy="2786500"/>
          </a:xfrm>
          <a:prstGeom prst="rect">
            <a:avLst/>
          </a:prstGeom>
        </p:spPr>
      </p:pic>
      <p:cxnSp>
        <p:nvCxnSpPr>
          <p:cNvPr id="10" name="Straight Arrow Connector 9"/>
          <p:cNvCxnSpPr/>
          <p:nvPr/>
        </p:nvCxnSpPr>
        <p:spPr>
          <a:xfrm>
            <a:off x="2699792" y="2132856"/>
            <a:ext cx="3672408" cy="223224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1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Tree>
    <p:extLst>
      <p:ext uri="{BB962C8B-B14F-4D97-AF65-F5344CB8AC3E}">
        <p14:creationId xmlns:p14="http://schemas.microsoft.com/office/powerpoint/2010/main" val="5446008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TotalTime>
  <Words>1287</Words>
  <Application>Microsoft Macintosh PowerPoint</Application>
  <PresentationFormat>On-screen Show (4:3)</PresentationFormat>
  <Paragraphs>172</Paragraphs>
  <Slides>22</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Mangal</vt:lpstr>
      <vt:lpstr>Noto Serif</vt:lpstr>
      <vt:lpstr>Roboto</vt:lpstr>
      <vt:lpstr>Wingdings</vt:lpstr>
      <vt:lpstr>Arial</vt:lpstr>
      <vt:lpstr>Office Theme</vt:lpstr>
      <vt:lpstr>Data upload to the  Brassica Information Portal</vt:lpstr>
      <vt:lpstr> BIP integration with other resources</vt:lpstr>
      <vt:lpstr>The Brassica Information Portal in the Research Cycle</vt:lpstr>
      <vt:lpstr>                            in the media</vt:lpstr>
      <vt:lpstr>Standardisation and integration efforts</vt:lpstr>
      <vt:lpstr>Standardisation and integration efforts</vt:lpstr>
      <vt:lpstr>BIP integration with CyVerse</vt:lpstr>
      <vt:lpstr>In-house on the fly association analysis</vt:lpstr>
      <vt:lpstr>PowerPoint Presentation</vt:lpstr>
      <vt:lpstr>PowerPoint Presentation</vt:lpstr>
      <vt:lpstr> Data upload to BIP</vt:lpstr>
      <vt:lpstr>PowerPoint Presentation</vt:lpstr>
      <vt:lpstr> Different ways to communicate with the BIP</vt:lpstr>
      <vt:lpstr>Access to workshop material</vt:lpstr>
      <vt:lpstr>Break</vt:lpstr>
      <vt:lpstr>Population Submission  </vt:lpstr>
      <vt:lpstr>Population submission</vt:lpstr>
      <vt:lpstr>Trial data submission </vt:lpstr>
      <vt:lpstr>Trial data submission</vt:lpstr>
      <vt:lpstr>Feedback on the submission process and the workshop is welcome!</vt:lpstr>
      <vt:lpstr>PowerPoint Presentation</vt:lpstr>
      <vt:lpstr>PowerPoint Presentation</vt:lpstr>
    </vt:vector>
  </TitlesOfParts>
  <Company>Microsoft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121</cp:revision>
  <dcterms:created xsi:type="dcterms:W3CDTF">2016-07-14T08:49:53Z</dcterms:created>
  <dcterms:modified xsi:type="dcterms:W3CDTF">2017-06-06T19:56:57Z</dcterms:modified>
</cp:coreProperties>
</file>